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sldIdLst>
    <p:sldId id="257" r:id="rId2"/>
    <p:sldId id="258" r:id="rId3"/>
    <p:sldId id="259" r:id="rId4"/>
    <p:sldId id="260" r:id="rId5"/>
    <p:sldId id="285" r:id="rId6"/>
    <p:sldId id="286" r:id="rId7"/>
    <p:sldId id="282" r:id="rId8"/>
    <p:sldId id="287" r:id="rId9"/>
    <p:sldId id="267" r:id="rId10"/>
    <p:sldId id="266" r:id="rId11"/>
    <p:sldId id="271" r:id="rId12"/>
    <p:sldId id="264" r:id="rId13"/>
    <p:sldId id="265" r:id="rId14"/>
    <p:sldId id="288" r:id="rId15"/>
    <p:sldId id="289" r:id="rId16"/>
    <p:sldId id="261" r:id="rId17"/>
    <p:sldId id="262" r:id="rId18"/>
    <p:sldId id="263" r:id="rId19"/>
    <p:sldId id="268" r:id="rId20"/>
    <p:sldId id="283" r:id="rId21"/>
    <p:sldId id="270" r:id="rId22"/>
    <p:sldId id="277" r:id="rId23"/>
    <p:sldId id="278" r:id="rId24"/>
    <p:sldId id="290" r:id="rId25"/>
    <p:sldId id="284" r:id="rId26"/>
    <p:sldId id="276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  <a:srgbClr val="FF6600"/>
    <a:srgbClr val="FFFF99"/>
    <a:srgbClr val="99FF66"/>
    <a:srgbClr val="003300"/>
    <a:srgbClr val="F1FC64"/>
    <a:srgbClr val="F4F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404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4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FABF-9CA3-495E-AA4C-A7D7AD1CC2B5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9A2D3-319D-4044-A06D-F5CCBBECC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1C172-6F57-4B51-BE11-D51AC878FE9C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4A77D-895E-4153-A198-F48EF6A07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E5905-B710-4DBE-A74A-3C43F2AF0623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92E7B-1640-4767-9D6D-7FB71A16B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DE0FB-74A9-45CA-97EA-5A09A7377C4C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ECA38-2DB1-4BDB-AD8F-B9B09AE36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F2F76-DBC7-4406-9072-7112F2C09529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349C-A7FA-4013-8157-1E141D115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B63AB-6DAB-4FE2-ACB7-C40F23BD6E9A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90DC-C9B5-46DD-AEA0-105426D3F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A1F7D-40AE-4490-B58F-0D19C9D9E685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1207-C3F7-4A09-9C3C-65575B15F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55248-BDA9-4748-B4B3-E9A8AC547D85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538E-DF9E-48BD-A734-0598EF852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AC514-ADFA-46BE-A895-87FD09BDB04E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967C-58C8-40C5-8348-463A20974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858B-C188-449D-AD9E-A3A61B350F1C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BB100-4EF1-4774-B524-D916C8623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C8215-A45A-4FB2-9A40-FA8644B7629E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7409D-5635-48A6-A7DD-066660C12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37AC6-BAE5-4330-9D69-13C9BB1B35E0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A46C-E747-45A8-AE93-176D09329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301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1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30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08C3DF3-DEE4-4C49-846F-86FB86211BA0}" type="datetimeFigureOut">
              <a:rPr lang="ru-RU"/>
              <a:pPr>
                <a:defRPr/>
              </a:pPr>
              <a:t>18.09.2016</a:t>
            </a:fld>
            <a:endParaRPr lang="ru-RU"/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F997828-D235-4338-BF69-FE458A861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302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302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3" r:id="rId2"/>
    <p:sldLayoutId id="2147483802" r:id="rId3"/>
    <p:sldLayoutId id="2147483801" r:id="rId4"/>
    <p:sldLayoutId id="2147483800" r:id="rId5"/>
    <p:sldLayoutId id="2147483799" r:id="rId6"/>
    <p:sldLayoutId id="2147483798" r:id="rId7"/>
    <p:sldLayoutId id="2147483797" r:id="rId8"/>
    <p:sldLayoutId id="2147483796" r:id="rId9"/>
    <p:sldLayoutId id="2147483795" r:id="rId10"/>
    <p:sldLayoutId id="2147483794" r:id="rId11"/>
    <p:sldLayoutId id="214748379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:\Users\1\Desktop\впрезентацию\DSC_0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6600" smtClean="0">
                <a:solidFill>
                  <a:srgbClr val="FFFF00"/>
                </a:solidFill>
              </a:rPr>
              <a:t>Лес – наше богатство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58888" y="3929063"/>
            <a:ext cx="6697662" cy="2571750"/>
          </a:xfrm>
        </p:spPr>
        <p:txBody>
          <a:bodyPr>
            <a:normAutofit fontScale="62500" lnSpcReduction="20000"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Учитель начальных классов 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МБОУ «Школа №174»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 </a:t>
            </a:r>
            <a:endParaRPr lang="ru-RU" sz="2800" dirty="0" smtClean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Советского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 района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Григорьева Альбина Николаевна</a:t>
            </a:r>
            <a:endParaRPr lang="en-US" sz="2800" dirty="0" smtClean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dirty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dirty="0" smtClean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dirty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 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г. Казани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ru-RU" sz="2900" dirty="0" smtClean="0">
              <a:solidFill>
                <a:srgbClr val="F1FC64"/>
              </a:solidFill>
              <a:latin typeface="Arial Narrow" pitchFamily="34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(Фотографии авторов и учеников </a:t>
            </a:r>
            <a:r>
              <a:rPr lang="ru-RU" sz="2800" dirty="0" smtClean="0">
                <a:solidFill>
                  <a:srgbClr val="F1FC64"/>
                </a:solidFill>
              </a:rPr>
              <a:t>4</a:t>
            </a:r>
            <a:r>
              <a:rPr lang="ru-RU" sz="2800" dirty="0">
                <a:solidFill>
                  <a:srgbClr val="F1FC64"/>
                </a:solidFill>
                <a:latin typeface="Arial Narrow" pitchFamily="34" charset="0"/>
              </a:rPr>
              <a:t>А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 </a:t>
            </a:r>
            <a:r>
              <a:rPr lang="ru-RU" sz="2800" dirty="0" smtClean="0">
                <a:solidFill>
                  <a:srgbClr val="F1FC64"/>
                </a:solidFill>
                <a:latin typeface="Arial Narrow" pitchFamily="34" charset="0"/>
              </a:rPr>
              <a:t>класса)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sz="quarter" idx="4294967295"/>
          </p:nvPr>
        </p:nvSpPr>
        <p:spPr>
          <a:xfrm>
            <a:off x="6156325" y="244475"/>
            <a:ext cx="2686050" cy="7556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/>
              <a:t>Грибы</a:t>
            </a:r>
          </a:p>
        </p:txBody>
      </p:sp>
      <p:pic>
        <p:nvPicPr>
          <p:cNvPr id="52231" name="Picture 15" descr="C:\Users\1\Desktop\Байкал (ОЛЯ)\МОИ\ТАЙГА\P111088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357166"/>
            <a:ext cx="3549656" cy="2662242"/>
          </a:xfrm>
          <a:effectLst>
            <a:softEdge rad="112500"/>
          </a:effectLst>
        </p:spPr>
      </p:pic>
      <p:pic>
        <p:nvPicPr>
          <p:cNvPr id="52232" name="Picture 6" descr="C:\Users\1\Desktop\Байкал (ОЛЯ)\МОИ\ТАЙГА\P111088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7" y="4154793"/>
            <a:ext cx="3379829" cy="2582280"/>
          </a:xfrm>
          <a:effectLst>
            <a:softEdge rad="112500"/>
          </a:effectLst>
        </p:spPr>
      </p:pic>
      <p:pic>
        <p:nvPicPr>
          <p:cNvPr id="52233" name="Picture 2" descr="C:\Users\1\Desktop\КОНКУРСЫ ДЕТЕЙ\3 КЛАСС\ФОТО к конкурсам\Лето-маленькая жизнь\Мифтаховк конкурсу\IMG_44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4661" y="3508406"/>
            <a:ext cx="3458710" cy="2509813"/>
          </a:xfrm>
          <a:effectLst>
            <a:softEdge rad="112500"/>
          </a:effectLst>
        </p:spPr>
      </p:pic>
      <p:pic>
        <p:nvPicPr>
          <p:cNvPr id="52234" name="Picture 2" descr="C:\Users\1\Desktop\Байкал (ОЛЯ)\МОИ\ТАЙГА\P111089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0628" y="1071546"/>
            <a:ext cx="3619526" cy="2714644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3714750"/>
            <a:ext cx="8385175" cy="2593975"/>
          </a:xfrm>
        </p:spPr>
        <p:txBody>
          <a:bodyPr/>
          <a:lstStyle/>
          <a:p>
            <a:pPr eaLnBrk="1" hangingPunct="1">
              <a:defRPr/>
            </a:pPr>
            <a:endParaRPr lang="ru-RU" sz="3600" smtClean="0"/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28688" y="333375"/>
            <a:ext cx="7916862" cy="36004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Грибы и бактерии – разрушители органических остатков. В  результате деятельности этих организмов умершие растения и животные разрушаются и образуются минеральные соли.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Соли растворяются в воде и легко усваиваются растениями. </a:t>
            </a:r>
          </a:p>
        </p:txBody>
      </p:sp>
      <p:pic>
        <p:nvPicPr>
          <p:cNvPr id="18436" name="Picture 4" descr="C:\Users\1\Desktop\КОНКУРСЫ ДЕТЕЙ\3 КЛАСС\ФОТО к конкурсам\Лето-маленькая жизнь\Данилов. Лес\IMG_07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714752"/>
            <a:ext cx="2952750" cy="22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1\Desktop\КОНКУРСЫ ДЕТЕЙ\3 КЛАСС\ФОТО к конкурсам\Лето-маленькая жизнь\Данилов. Лес\IMG_07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714752"/>
            <a:ext cx="2884488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40425" y="500063"/>
            <a:ext cx="2746375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>
                <a:cs typeface="Aharoni" pitchFamily="2" charset="-79"/>
              </a:rPr>
              <a:t>Лишайники</a:t>
            </a:r>
          </a:p>
        </p:txBody>
      </p:sp>
      <p:pic>
        <p:nvPicPr>
          <p:cNvPr id="18434" name="Picture 2" descr="C:\Users\1\Desktop\Байкал (ОЛЯ)\МОИ\ТАЙГА\P11109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07" y="411140"/>
            <a:ext cx="5048285" cy="3786214"/>
          </a:xfrm>
          <a:effectLst>
            <a:softEdge rad="112500"/>
          </a:effectLst>
        </p:spPr>
      </p:pic>
      <p:pic>
        <p:nvPicPr>
          <p:cNvPr id="18435" name="Picture 3" descr="C:\Users\1\Desktop\Байкал (ОЛЯ)\МОИ\ТАЙГА\P11108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30644" y="2641955"/>
            <a:ext cx="5059918" cy="4081617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5" y="274638"/>
            <a:ext cx="4357688" cy="1582737"/>
          </a:xfrm>
        </p:spPr>
        <p:txBody>
          <a:bodyPr/>
          <a:lstStyle/>
          <a:p>
            <a:pPr algn="ctr" eaLnBrk="1" hangingPunct="1"/>
            <a:r>
              <a:rPr lang="ru-RU" sz="2800" smtClean="0">
                <a:cs typeface="Aharoni" pitchFamily="2" charset="-79"/>
              </a:rPr>
              <a:t/>
            </a:r>
            <a:br>
              <a:rPr lang="ru-RU" sz="2800" smtClean="0">
                <a:cs typeface="Aharoni" pitchFamily="2" charset="-79"/>
              </a:rPr>
            </a:br>
            <a:r>
              <a:rPr lang="ru-RU" sz="2800" smtClean="0">
                <a:cs typeface="Aharoni" pitchFamily="2" charset="-79"/>
              </a:rPr>
              <a:t/>
            </a:r>
            <a:br>
              <a:rPr lang="ru-RU" sz="2800" smtClean="0">
                <a:cs typeface="Aharoni" pitchFamily="2" charset="-79"/>
              </a:rPr>
            </a:br>
            <a:r>
              <a:rPr lang="ru-RU" sz="2800" smtClean="0">
                <a:latin typeface="Arial" charset="0"/>
                <a:cs typeface="Aharoni" pitchFamily="2" charset="-79"/>
              </a:rPr>
              <a:t>Л</a:t>
            </a:r>
            <a:r>
              <a:rPr lang="ru-RU" sz="2800" smtClean="0">
                <a:cs typeface="Aharoni" pitchFamily="2" charset="-79"/>
              </a:rPr>
              <a:t>ишайники</a:t>
            </a:r>
            <a:endParaRPr lang="ru-RU" sz="2800" smtClean="0"/>
          </a:p>
        </p:txBody>
      </p:sp>
      <p:pic>
        <p:nvPicPr>
          <p:cNvPr id="17411" name="Picture 3" descr="C:\Users\1\Desktop\Байкал (ОЛЯ)\МОИ\ТАЙГА\P111085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4960" y="196187"/>
            <a:ext cx="4824419" cy="4160744"/>
          </a:xfrm>
          <a:effectLst>
            <a:softEdge rad="112500"/>
          </a:effectLst>
        </p:spPr>
      </p:pic>
      <p:pic>
        <p:nvPicPr>
          <p:cNvPr id="17413" name="Picture 5" descr="C:\Users\1\Desktop\Байкал (ОЛЯ)\МОИ\ТАЙГА\P11109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2681" y="2571030"/>
            <a:ext cx="4710117" cy="417862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71500" y="3000375"/>
            <a:ext cx="8191500" cy="2928938"/>
          </a:xfrm>
        </p:spPr>
        <p:txBody>
          <a:bodyPr/>
          <a:lstStyle/>
          <a:p>
            <a:pPr algn="ctr"/>
            <a:r>
              <a:rPr lang="ru-RU" sz="2400" smtClean="0">
                <a:effectLst/>
              </a:rPr>
              <a:t>Конечно  - корни растений, которые являются опорой для деревьев, </a:t>
            </a:r>
            <a:br>
              <a:rPr lang="ru-RU" sz="2400" smtClean="0">
                <a:effectLst/>
              </a:rPr>
            </a:br>
            <a:r>
              <a:rPr lang="ru-RU" sz="2400" smtClean="0">
                <a:effectLst/>
              </a:rPr>
              <a:t>а также насосом, который высасывает питательные вещества из почвы </a:t>
            </a:r>
            <a:br>
              <a:rPr lang="ru-RU" sz="2400" smtClean="0">
                <a:effectLst/>
              </a:rPr>
            </a:br>
            <a:r>
              <a:rPr lang="ru-RU" sz="2400" smtClean="0">
                <a:effectLst/>
              </a:rPr>
              <a:t>и питает деревья, кустарники, цветы.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071563" y="1071563"/>
            <a:ext cx="6929437" cy="135731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Есть в лесу и подвал. Как вы думаете – что в нём находится?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3398838"/>
          </a:xfrm>
        </p:spPr>
        <p:txBody>
          <a:bodyPr/>
          <a:lstStyle/>
          <a:p>
            <a:pPr algn="ctr"/>
            <a:r>
              <a:rPr lang="ru-RU" sz="3200" b="0" smtClean="0">
                <a:effectLst/>
              </a:rPr>
              <a:t>Каждый этаж населяют:</a:t>
            </a:r>
            <a:br>
              <a:rPr lang="ru-RU" sz="3200" b="0" smtClean="0">
                <a:effectLst/>
              </a:rPr>
            </a:br>
            <a:r>
              <a:rPr lang="ru-RU" sz="3200" b="0" smtClean="0">
                <a:effectLst/>
              </a:rPr>
              <a:t>насекомые, птицы, звери.</a:t>
            </a:r>
            <a:br>
              <a:rPr lang="ru-RU" sz="3200" b="0" smtClean="0">
                <a:effectLst/>
              </a:rPr>
            </a:br>
            <a:r>
              <a:rPr lang="ru-RU" sz="3200" b="0" smtClean="0">
                <a:effectLst/>
              </a:rPr>
              <a:t/>
            </a:r>
            <a:br>
              <a:rPr lang="ru-RU" sz="3200" b="0" smtClean="0">
                <a:effectLst/>
              </a:rPr>
            </a:br>
            <a:r>
              <a:rPr lang="ru-RU" sz="3200" b="0" smtClean="0">
                <a:effectLst/>
              </a:rPr>
              <a:t>Узнайте о них как можно больше</a:t>
            </a:r>
            <a:r>
              <a:rPr lang="ru-RU" sz="3200" b="0" smtClean="0">
                <a:effectLst/>
                <a:latin typeface="Arial" charset="0"/>
              </a:rPr>
              <a:t> </a:t>
            </a:r>
            <a:r>
              <a:rPr lang="ru-RU" sz="3200" b="0" smtClean="0">
                <a:effectLst/>
              </a:rPr>
              <a:t>из книг:</a:t>
            </a:r>
            <a:br>
              <a:rPr lang="ru-RU" sz="3200" b="0" smtClean="0">
                <a:effectLst/>
              </a:rPr>
            </a:br>
            <a:r>
              <a:rPr lang="ru-RU" sz="3200" b="0" smtClean="0">
                <a:effectLst/>
              </a:rPr>
              <a:t>В.Бианки, М. Пришвина, </a:t>
            </a:r>
            <a:br>
              <a:rPr lang="ru-RU" sz="3200" b="0" smtClean="0">
                <a:effectLst/>
              </a:rPr>
            </a:br>
            <a:r>
              <a:rPr lang="ru-RU" sz="3200" b="0" smtClean="0">
                <a:effectLst/>
              </a:rPr>
              <a:t>К. Паустовского, Э.Шима.</a:t>
            </a:r>
            <a:br>
              <a:rPr lang="ru-RU" sz="3200" b="0" smtClean="0">
                <a:effectLst/>
              </a:rPr>
            </a:br>
            <a:endParaRPr lang="ru-RU" sz="3200" b="0" smtClean="0">
              <a:effectLst/>
            </a:endParaRPr>
          </a:p>
        </p:txBody>
      </p:sp>
      <p:pic>
        <p:nvPicPr>
          <p:cNvPr id="41986" name="Picture 2" descr="C:\Users\1\Desktop\впрезентацию\Лось.JPG"/>
          <p:cNvPicPr>
            <a:picLocks noChangeAspect="1" noChangeArrowheads="1"/>
          </p:cNvPicPr>
          <p:nvPr/>
        </p:nvPicPr>
        <p:blipFill>
          <a:blip r:embed="rId2" cstate="print"/>
          <a:srcRect l="30675" t="11155" r="5186" b="14482"/>
          <a:stretch>
            <a:fillRect/>
          </a:stretch>
        </p:blipFill>
        <p:spPr bwMode="auto">
          <a:xfrm>
            <a:off x="6104313" y="4071942"/>
            <a:ext cx="303968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 descr="C:\D\Фото\ПОХОДЫ\Байкал (ОЛЯ)\МОИ\ЖИВОТНЫЕ\P1010677.JPG"/>
          <p:cNvPicPr>
            <a:picLocks noChangeAspect="1" noChangeArrowheads="1"/>
          </p:cNvPicPr>
          <p:nvPr/>
        </p:nvPicPr>
        <p:blipFill>
          <a:blip r:embed="rId3" cstate="print"/>
          <a:srcRect l="14447" t="15410" r="16210"/>
          <a:stretch>
            <a:fillRect/>
          </a:stretch>
        </p:blipFill>
        <p:spPr bwMode="auto">
          <a:xfrm>
            <a:off x="3143240" y="3714752"/>
            <a:ext cx="2729578" cy="24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C:\D\Фото\ПОХОДЫ\Байкал (ОЛЯ)\МОИ\ЖИВОТНЫЕ\P1120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27622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Соедините начало и</a:t>
            </a:r>
            <a:br>
              <a:rPr lang="ru-RU" sz="3200" smtClean="0"/>
            </a:br>
            <a:r>
              <a:rPr lang="ru-RU" sz="3200" smtClean="0"/>
              <a:t> продолжение пословиц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sz="half" idx="4294967295"/>
          </p:nvPr>
        </p:nvSpPr>
        <p:spPr>
          <a:xfrm>
            <a:off x="1071563" y="1928813"/>
            <a:ext cx="3714750" cy="471487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smtClean="0">
                <a:latin typeface="Arial Narrow" pitchFamily="34" charset="0"/>
              </a:rPr>
              <a:t>Не беречь поросли –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smtClean="0">
                <a:latin typeface="Arial Narrow" pitchFamily="34" charset="0"/>
              </a:rPr>
              <a:t>Зелёная ограда –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smtClean="0">
                <a:latin typeface="Arial Narrow" pitchFamily="34" charset="0"/>
              </a:rPr>
              <a:t>Сажай лес в поле –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smtClean="0">
                <a:latin typeface="Arial Narrow" pitchFamily="34" charset="0"/>
              </a:rPr>
              <a:t>На молодой лес не поднимай руку,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/>
          </a:p>
        </p:txBody>
      </p:sp>
      <p:sp>
        <p:nvSpPr>
          <p:cNvPr id="7172" name="Содержимое 3"/>
          <p:cNvSpPr>
            <a:spLocks noGrp="1"/>
          </p:cNvSpPr>
          <p:nvPr>
            <p:ph sz="half" idx="4294967295"/>
          </p:nvPr>
        </p:nvSpPr>
        <p:spPr>
          <a:xfrm>
            <a:off x="4786313" y="1928813"/>
            <a:ext cx="4059237" cy="4643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 Narrow" pitchFamily="34" charset="0"/>
              </a:rPr>
              <a:t>будет хлеба боле.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 Narrow" pitchFamily="34" charset="0"/>
              </a:rPr>
              <a:t>не видать и леса.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 Narrow" pitchFamily="34" charset="0"/>
              </a:rPr>
              <a:t>нивам отрада.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 Narrow" pitchFamily="34" charset="0"/>
              </a:rPr>
              <a:t>будет служить и тебе, и внуку.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717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3200" smtClean="0"/>
          </a:p>
        </p:txBody>
      </p:sp>
      <p:sp>
        <p:nvSpPr>
          <p:cNvPr id="8195" name="Содержимое 2"/>
          <p:cNvSpPr>
            <a:spLocks noGrp="1"/>
          </p:cNvSpPr>
          <p:nvPr>
            <p:ph sz="half" idx="4294967295"/>
          </p:nvPr>
        </p:nvSpPr>
        <p:spPr>
          <a:xfrm>
            <a:off x="1071563" y="1071563"/>
            <a:ext cx="7858125" cy="502443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latin typeface="Arial Narrow" pitchFamily="34" charset="0"/>
              </a:rPr>
              <a:t>Не беречь поросли – не видать и леса.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latin typeface="Arial Narrow" pitchFamily="34" charset="0"/>
              </a:rPr>
              <a:t>Зелёная ограда –нивам отрада.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latin typeface="Arial Narrow" pitchFamily="34" charset="0"/>
              </a:rPr>
              <a:t>Сажай лес в поле – будет хлеба боле.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dirty="0" smtClean="0"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latin typeface="Arial Narrow" pitchFamily="34" charset="0"/>
              </a:rPr>
              <a:t>На молодой лес не поднимай руку,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 Narrow" pitchFamily="34" charset="0"/>
              </a:rPr>
              <a:t>    будет служить и тебе, и внуку.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dirty="0" smtClean="0"/>
          </a:p>
        </p:txBody>
      </p:sp>
      <p:sp>
        <p:nvSpPr>
          <p:cNvPr id="14340" name="Содержимое 3"/>
          <p:cNvSpPr>
            <a:spLocks noGrp="1"/>
          </p:cNvSpPr>
          <p:nvPr>
            <p:ph sz="half" idx="4294967295"/>
          </p:nvPr>
        </p:nvSpPr>
        <p:spPr>
          <a:xfrm>
            <a:off x="8786813" y="1571625"/>
            <a:ext cx="58737" cy="4524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smtClean="0"/>
          </a:p>
          <a:p>
            <a:pPr eaLnBrk="1" hangingPunct="1">
              <a:defRPr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44475"/>
            <a:ext cx="8385175" cy="12557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0" dirty="0" smtClean="0">
                <a:latin typeface="Georgia" pitchFamily="18" charset="0"/>
              </a:rPr>
              <a:t>Пословицы и поговорки 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sz="half" idx="4294967295"/>
          </p:nvPr>
        </p:nvSpPr>
        <p:spPr>
          <a:xfrm>
            <a:off x="838200" y="1357313"/>
            <a:ext cx="7981950" cy="53578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Много леса – не губи,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 мало леса – береги,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 нет леса - посади.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Рощи да леса – всему свету краса.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Растение – земли украшение.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лесу ходи – под ноги гляди.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 не школа, а всех научит.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Лес и вода – родные брат и сестра.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Grp="1" noRot="1" noChangeArrowheads="1"/>
          </p:cNvSpPr>
          <p:nvPr>
            <p:ph sz="half" idx="4294967295"/>
          </p:nvPr>
        </p:nvSpPr>
        <p:spPr>
          <a:xfrm>
            <a:off x="900113" y="6000750"/>
            <a:ext cx="7945437" cy="714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39" name="Picture 2" descr="C:\Users\1\Desktop\Байкал (ОЛЯ)\МОИ\ТАЙГА\P111047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4340" name="Picture 3" descr="C:\Users\1\Desktop\Байкал (ОЛЯ)\МОИ\ТАЙГА\P111047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099" name="Picture 4" descr="C:\D\Фото\2008. Европа\Москва. Ботанический сад\P1130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2"/>
          <p:cNvSpPr>
            <a:spLocks noGrp="1"/>
          </p:cNvSpPr>
          <p:nvPr>
            <p:ph idx="4294967295"/>
          </p:nvPr>
        </p:nvSpPr>
        <p:spPr>
          <a:xfrm>
            <a:off x="1187450" y="1905000"/>
            <a:ext cx="6913563" cy="3036888"/>
          </a:xfrm>
          <a:solidFill>
            <a:srgbClr val="FFFFFF">
              <a:alpha val="41000"/>
            </a:srgb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400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Открой мне тайну, древний лес,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Дай мне постичь лесную душу.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Впусти меня, и я не струшу.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Твоих законов не нарушу…</a:t>
            </a:r>
          </a:p>
          <a:p>
            <a:pPr algn="ctr" eaLnBrk="1" hangingPunct="1"/>
            <a:endParaRPr lang="ru-RU" sz="4000" smtClean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0" smtClean="0"/>
              <a:t>Правила поведения в лесу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4294967295"/>
          </p:nvPr>
        </p:nvSpPr>
        <p:spPr>
          <a:xfrm>
            <a:off x="457200" y="857250"/>
            <a:ext cx="8229600" cy="5268913"/>
          </a:xfrm>
        </p:spPr>
        <p:txBody>
          <a:bodyPr/>
          <a:lstStyle/>
          <a:p>
            <a:pPr eaLnBrk="1" hangingPunct="1">
              <a:defRPr/>
            </a:pPr>
            <a:r>
              <a:rPr lang="ru-RU" sz="2300" dirty="0" smtClean="0"/>
              <a:t>Не ломай, не руби ветвей деревьев и кустарников!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300" dirty="0" smtClean="0"/>
              <a:t>    Не рви цветы!</a:t>
            </a:r>
          </a:p>
          <a:p>
            <a:pPr eaLnBrk="1" hangingPunct="1">
              <a:defRPr/>
            </a:pPr>
            <a:r>
              <a:rPr lang="ru-RU" sz="2300" dirty="0" smtClean="0"/>
              <a:t>Не лови и не уноси домой здоровых птиц и детёнышей зверей!</a:t>
            </a:r>
          </a:p>
          <a:p>
            <a:pPr eaLnBrk="1" hangingPunct="1">
              <a:defRPr/>
            </a:pPr>
            <a:r>
              <a:rPr lang="ru-RU" sz="2300" dirty="0" smtClean="0"/>
              <a:t>Не обрывай в лесу паутину и не убивай пауков!</a:t>
            </a:r>
          </a:p>
          <a:p>
            <a:pPr eaLnBrk="1" hangingPunct="1">
              <a:defRPr/>
            </a:pPr>
            <a:r>
              <a:rPr lang="ru-RU" sz="2300" dirty="0" smtClean="0"/>
              <a:t>Не сбивай грибы, даже несъедобные. Помни, что грибы очень нужны природе!</a:t>
            </a:r>
          </a:p>
          <a:p>
            <a:pPr eaLnBrk="1" hangingPunct="1">
              <a:defRPr/>
            </a:pPr>
            <a:r>
              <a:rPr lang="ru-RU" sz="2300" dirty="0" smtClean="0"/>
              <a:t>Береги муравейники! Помни, муравьи – санитары леса!</a:t>
            </a:r>
          </a:p>
          <a:p>
            <a:pPr eaLnBrk="1" hangingPunct="1">
              <a:defRPr/>
            </a:pPr>
            <a:r>
              <a:rPr lang="ru-RU" sz="2300" dirty="0" smtClean="0"/>
              <a:t>В лесу старайся ходить по тропинкам, чтобы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300" dirty="0" smtClean="0"/>
              <a:t>     не вытаптывать траву и почву!</a:t>
            </a:r>
          </a:p>
          <a:p>
            <a:pPr eaLnBrk="1" hangingPunct="1">
              <a:defRPr/>
            </a:pPr>
            <a:r>
              <a:rPr lang="ru-RU" sz="2300" dirty="0" smtClean="0"/>
              <a:t>Не подходи близко к гнёздам птиц. Не разоряй птичьих гнёзд!</a:t>
            </a:r>
          </a:p>
          <a:p>
            <a:pPr eaLnBrk="1" hangingPunct="1">
              <a:defRPr/>
            </a:pPr>
            <a:r>
              <a:rPr lang="ru-RU" sz="2300" dirty="0" smtClean="0"/>
              <a:t>Не разжигай костёр! От огня погибают и задыхаются многие растения и насекомые!</a:t>
            </a:r>
          </a:p>
          <a:p>
            <a:pPr eaLnBrk="1" hangingPunct="1">
              <a:defRPr/>
            </a:pPr>
            <a:endParaRPr lang="ru-RU" sz="2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C:\D\Фото\Времена года\Осень\P113001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9238" cy="6858000"/>
          </a:xfrm>
          <a:noFill/>
        </p:spPr>
      </p:pic>
      <p:pic>
        <p:nvPicPr>
          <p:cNvPr id="17413" name="Picture 2" descr="C:\D\Фото\Времена года\Осень\P113000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60" name="Rectangle 2"/>
          <p:cNvSpPr>
            <a:spLocks noGrp="1" noRot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7414" name="Picture 5" descr="C:\D\Фото\Времена года\Осень\P113002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8763" cy="6858000"/>
          </a:xfrm>
          <a:noFill/>
        </p:spPr>
      </p:pic>
      <p:sp>
        <p:nvSpPr>
          <p:cNvPr id="19462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Pictures\Фотографии\Экология\P109023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00063"/>
            <a:ext cx="8385175" cy="4786312"/>
          </a:xfrm>
          <a:solidFill>
            <a:srgbClr val="CCFFFF">
              <a:alpha val="37000"/>
            </a:srgbClr>
          </a:solidFill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ru-RU" sz="3200" smtClean="0">
                <a:solidFill>
                  <a:srgbClr val="FF0000"/>
                </a:solidFill>
                <a:latin typeface="Arial" charset="0"/>
              </a:rPr>
              <a:t>Помни, что костёр для природы совсем </a:t>
            </a:r>
            <a:br>
              <a:rPr lang="ru-RU" sz="3200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smtClean="0">
                <a:solidFill>
                  <a:srgbClr val="FF0000"/>
                </a:solidFill>
                <a:latin typeface="Arial" charset="0"/>
              </a:rPr>
              <a:t>не безвреден. Под огнём портится почва, сгорает множество животных. </a:t>
            </a:r>
            <a:br>
              <a:rPr lang="ru-RU" sz="3200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smtClean="0">
                <a:solidFill>
                  <a:srgbClr val="FF0000"/>
                </a:solidFill>
                <a:latin typeface="Arial" charset="0"/>
              </a:rPr>
              <a:t>Чтобы кострище вновь покрылось травой, </a:t>
            </a:r>
            <a:br>
              <a:rPr lang="ru-RU" sz="3200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smtClean="0">
                <a:solidFill>
                  <a:srgbClr val="FF0000"/>
                </a:solidFill>
                <a:latin typeface="Arial" charset="0"/>
              </a:rPr>
              <a:t>нужно 5-7 лет, а то и больше.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" name="Picture 2" descr="C:\Users\1\Desktop\Байкал (ОЛЯ)\МОИ\ТАЙГА\P111080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0"/>
            <a:ext cx="2894125" cy="3857652"/>
          </a:xfrm>
          <a:effectLst>
            <a:softEdge rad="112500"/>
          </a:effectLst>
        </p:spPr>
      </p:pic>
      <p:pic>
        <p:nvPicPr>
          <p:cNvPr id="6" name="Picture 2" descr="C:\Users\1\Desktop\КОНКУРСЫ ДЕТЕЙ\3 КЛАСС\ФОТО к конкурсам\Лето-маленькая жизнь\Мифтаховк конкурсу\Горелое-2008 п 03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43570" y="2857472"/>
            <a:ext cx="3001314" cy="4000528"/>
          </a:xfrm>
          <a:effectLst>
            <a:softEdge rad="112500"/>
          </a:effectLst>
        </p:spPr>
      </p:pic>
      <p:pic>
        <p:nvPicPr>
          <p:cNvPr id="7" name="Picture 3" descr="C:\Users\1\Desktop\Байкал (ОЛЯ)\МОИ\ТАЙГА\P1110751.JPG"/>
          <p:cNvPicPr>
            <a:picLocks noChangeAspect="1" noChangeArrowheads="1"/>
          </p:cNvPicPr>
          <p:nvPr/>
        </p:nvPicPr>
        <p:blipFill>
          <a:blip r:embed="rId4" cstate="print"/>
          <a:srcRect r="13904"/>
          <a:stretch>
            <a:fillRect/>
          </a:stretch>
        </p:blipFill>
        <p:spPr bwMode="auto">
          <a:xfrm>
            <a:off x="4857752" y="0"/>
            <a:ext cx="3500462" cy="278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8" name="Picture 2" descr="C:\D\Фото\Времена года\Осень\P1120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3571899" cy="28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C:\D\Фото\Мой класс\Класс 2Б\Лыжня России\P10607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958" r="18729"/>
          <a:stretch>
            <a:fillRect/>
          </a:stretch>
        </p:blipFill>
        <p:spPr>
          <a:xfrm>
            <a:off x="2857488" y="2571744"/>
            <a:ext cx="3500462" cy="3866222"/>
          </a:xfrm>
          <a:effectLst>
            <a:softEdge rad="112500"/>
          </a:effectLst>
        </p:spPr>
      </p:pic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0" y="244475"/>
            <a:ext cx="4572000" cy="25415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300" dirty="0" smtClean="0">
                <a:latin typeface="Georgia" pitchFamily="18" charset="0"/>
              </a:rPr>
              <a:t>Мы кормушки смастерили,</a:t>
            </a:r>
            <a:br>
              <a:rPr lang="ru-RU" sz="2300" dirty="0" smtClean="0">
                <a:latin typeface="Georgia" pitchFamily="18" charset="0"/>
              </a:rPr>
            </a:br>
            <a:r>
              <a:rPr lang="ru-RU" sz="2300" dirty="0" smtClean="0">
                <a:latin typeface="Georgia" pitchFamily="18" charset="0"/>
              </a:rPr>
              <a:t>Мы столовую открыли.</a:t>
            </a:r>
            <a:br>
              <a:rPr lang="ru-RU" sz="2300" dirty="0" smtClean="0">
                <a:latin typeface="Georgia" pitchFamily="18" charset="0"/>
              </a:rPr>
            </a:br>
            <a:r>
              <a:rPr lang="ru-RU" sz="2300" dirty="0" smtClean="0">
                <a:latin typeface="Georgia" pitchFamily="18" charset="0"/>
              </a:rPr>
              <a:t>Воробей, снегирь-сосед,</a:t>
            </a:r>
            <a:br>
              <a:rPr lang="ru-RU" sz="2300" dirty="0" smtClean="0">
                <a:latin typeface="Georgia" pitchFamily="18" charset="0"/>
              </a:rPr>
            </a:br>
            <a:r>
              <a:rPr lang="ru-RU" sz="2300" dirty="0" smtClean="0">
                <a:latin typeface="Georgia" pitchFamily="18" charset="0"/>
              </a:rPr>
              <a:t>Будет вам зимой обед.</a:t>
            </a:r>
          </a:p>
        </p:txBody>
      </p:sp>
      <p:pic>
        <p:nvPicPr>
          <p:cNvPr id="16388" name="Picture 3" descr="C:\D\Фото\Мой класс\Класс 2Б\Лыжня России\P10607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5374" t="35597" r="25534"/>
          <a:stretch>
            <a:fillRect/>
          </a:stretch>
        </p:blipFill>
        <p:spPr>
          <a:xfrm>
            <a:off x="6715140" y="357166"/>
            <a:ext cx="2233916" cy="2092319"/>
          </a:xfrm>
          <a:effectLst>
            <a:softEdge rad="112500"/>
          </a:effectLst>
        </p:spPr>
      </p:pic>
      <p:pic>
        <p:nvPicPr>
          <p:cNvPr id="19461" name="Picture 5" descr="C:\D\Фото\Времена года\Весна\P108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2285984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C:\Users\1\Pictures\Фотографии\Кормушки\P1160075.JPG"/>
          <p:cNvPicPr>
            <a:picLocks noChangeAspect="1" noChangeArrowheads="1"/>
          </p:cNvPicPr>
          <p:nvPr/>
        </p:nvPicPr>
        <p:blipFill>
          <a:blip r:embed="rId5" cstate="print"/>
          <a:srcRect l="3865" t="2899" b="10145"/>
          <a:stretch>
            <a:fillRect/>
          </a:stretch>
        </p:blipFill>
        <p:spPr bwMode="auto">
          <a:xfrm>
            <a:off x="2857488" y="2428844"/>
            <a:ext cx="3554023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smtClean="0">
                <a:effectLst/>
                <a:latin typeface="Arial" charset="0"/>
              </a:rPr>
              <a:t>Есть просто храм</a:t>
            </a:r>
            <a:br>
              <a:rPr lang="ru-RU" smtClean="0">
                <a:effectLst/>
                <a:latin typeface="Arial" charset="0"/>
              </a:rPr>
            </a:br>
            <a:endParaRPr lang="ru-RU" smtClean="0">
              <a:effectLst/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42988" y="981075"/>
            <a:ext cx="6985000" cy="511492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400" smtClean="0"/>
              <a:t>                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Есть просто храм,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Есть храм науки,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А есть ещё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                 «Природы Храм»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С лесами, тянущими руки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Навстречу солнцу и ветрам.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Он свят в любое время суток.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Открыт для нас в жару и стынь.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Входи в него.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Будь сердцем чуток.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Не оскверняй его святынь.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sz="2800" i="1" smtClean="0">
                <a:solidFill>
                  <a:schemeClr val="tx2"/>
                </a:solidFill>
              </a:rPr>
              <a:t>                                       Сергей Смирнов</a:t>
            </a:r>
          </a:p>
          <a:p>
            <a:pPr>
              <a:lnSpc>
                <a:spcPct val="70000"/>
              </a:lnSpc>
            </a:pPr>
            <a:endParaRPr lang="ru-RU" sz="28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D\Фото\2008. Европа\Альбина\Альбина\IMG_7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Заголовок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58888" y="476250"/>
            <a:ext cx="6481762" cy="6121400"/>
          </a:xfrm>
          <a:solidFill>
            <a:srgbClr val="FFFF99">
              <a:alpha val="32001"/>
            </a:srgbClr>
          </a:solidFill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Руку, занесённую над веткой,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Над гнездом, где притаилась птица,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Над  былинкой, над живою клеткой,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Удержи, не дай ей опуститься.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И пускай твой голос стерегущий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Слышит каждый, кто проходит мимо: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«Помните – природа всемогуща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И до безграничности ранима!»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ru-RU" sz="2400" b="1" smtClean="0">
                <a:solidFill>
                  <a:srgbClr val="003300"/>
                </a:solidFill>
              </a:rPr>
              <a:t>                                                </a:t>
            </a:r>
            <a:r>
              <a:rPr lang="ru-RU" sz="2400" smtClean="0">
                <a:solidFill>
                  <a:srgbClr val="003300"/>
                </a:solidFill>
              </a:rPr>
              <a:t>Ной Рудой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3"/>
          <p:cNvSpPr>
            <a:spLocks noGrp="1"/>
          </p:cNvSpPr>
          <p:nvPr>
            <p:ph sz="half" idx="4294967295"/>
          </p:nvPr>
        </p:nvSpPr>
        <p:spPr>
          <a:xfrm>
            <a:off x="4916488" y="1905000"/>
            <a:ext cx="3929062" cy="4191000"/>
          </a:xfrm>
        </p:spPr>
        <p:txBody>
          <a:bodyPr/>
          <a:lstStyle/>
          <a:p>
            <a:pPr eaLnBrk="1" hangingPunct="1">
              <a:defRPr/>
            </a:pPr>
            <a:endParaRPr lang="ru-RU" sz="2800" smtClean="0"/>
          </a:p>
        </p:txBody>
      </p:sp>
      <p:pic>
        <p:nvPicPr>
          <p:cNvPr id="11268" name="Picture 2" descr="C:\D\Фото\Мой класс\Класс 3Б\Экология\P113015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t="2273" r="4056"/>
          <a:stretch>
            <a:fillRect/>
          </a:stretch>
        </p:blipFill>
        <p:spPr>
          <a:xfrm>
            <a:off x="0" y="0"/>
            <a:ext cx="9144000" cy="6858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2988" y="260350"/>
            <a:ext cx="6913562" cy="1963738"/>
          </a:xfrm>
          <a:solidFill>
            <a:srgbClr val="FFFF99">
              <a:alpha val="25999"/>
            </a:srgbClr>
          </a:solidFill>
        </p:spPr>
        <p:txBody>
          <a:bodyPr/>
          <a:lstStyle/>
          <a:p>
            <a:pPr algn="ctr" eaLnBrk="1" hangingPunct="1"/>
            <a:r>
              <a:rPr lang="ru-RU" sz="4800" b="0" smtClean="0">
                <a:solidFill>
                  <a:srgbClr val="FF6600"/>
                </a:solidFill>
                <a:cs typeface="Aharoni" pitchFamily="2" charset="-79"/>
              </a:rPr>
              <a:t>Берегите лес! </a:t>
            </a:r>
            <a:br>
              <a:rPr lang="ru-RU" sz="4800" b="0" smtClean="0">
                <a:solidFill>
                  <a:srgbClr val="FF6600"/>
                </a:solidFill>
                <a:cs typeface="Aharoni" pitchFamily="2" charset="-79"/>
              </a:rPr>
            </a:br>
            <a:r>
              <a:rPr lang="ru-RU" sz="4800" b="0" smtClean="0">
                <a:solidFill>
                  <a:srgbClr val="FF6600"/>
                </a:solidFill>
                <a:cs typeface="Aharoni" pitchFamily="2" charset="-79"/>
              </a:rPr>
              <a:t>Это наше богатство!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500063"/>
            <a:ext cx="8385175" cy="20716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dirty="0" smtClean="0">
                <a:latin typeface="Arial Narrow" pitchFamily="34" charset="0"/>
              </a:rPr>
              <a:t>«Лес – множество деревьев, </a:t>
            </a:r>
            <a:br>
              <a:rPr lang="ru-RU" sz="3200" dirty="0" smtClean="0">
                <a:latin typeface="Arial Narrow" pitchFamily="34" charset="0"/>
              </a:rPr>
            </a:br>
            <a:r>
              <a:rPr lang="ru-RU" sz="3200" dirty="0" smtClean="0">
                <a:latin typeface="Arial Narrow" pitchFamily="34" charset="0"/>
              </a:rPr>
              <a:t>растущих на большом пространстве»</a:t>
            </a:r>
            <a:br>
              <a:rPr lang="ru-RU" sz="3200" dirty="0" smtClean="0">
                <a:latin typeface="Arial Narrow" pitchFamily="34" charset="0"/>
              </a:rPr>
            </a:br>
            <a:r>
              <a:rPr lang="ru-RU" sz="2500" dirty="0" smtClean="0"/>
              <a:t>                                                                                                                                                             </a:t>
            </a:r>
            <a:r>
              <a:rPr lang="ru-RU" sz="1800" b="0" dirty="0" smtClean="0"/>
              <a:t>Толковый словарь. С.И.Ожегов </a:t>
            </a:r>
            <a:r>
              <a:rPr lang="ru-RU" sz="4000" b="0" dirty="0" smtClean="0"/>
              <a:t/>
            </a:r>
            <a:br>
              <a:rPr lang="ru-RU" sz="4000" b="0" dirty="0" smtClean="0"/>
            </a:br>
            <a:endParaRPr lang="ru-RU" sz="4000" b="0" dirty="0" smtClean="0"/>
          </a:p>
        </p:txBody>
      </p:sp>
      <p:pic>
        <p:nvPicPr>
          <p:cNvPr id="49157" name="Picture 5" descr="C:\Users\1\Pictures\Фотографии\Природа. инет\PB2258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58" y="2570153"/>
            <a:ext cx="3989388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2" descr="C:\D\Фото\Времена года\Осень\P113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643313"/>
            <a:ext cx="3929063" cy="280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990600" y="500063"/>
            <a:ext cx="7772400" cy="13573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dirty="0" smtClean="0"/>
              <a:t>Леса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1500188" y="1785938"/>
            <a:ext cx="7072312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ru-RU" dirty="0" smtClean="0"/>
              <a:t>Лиственные  - широколиственные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                    - мелколиственные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ru-RU" dirty="0" smtClean="0"/>
              <a:t>Хвойные    -  темнохвойные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                -  светлохвойные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ru-RU" dirty="0" smtClean="0"/>
              <a:t>Смешанные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428625" y="214313"/>
            <a:ext cx="8334375" cy="5786437"/>
          </a:xfrm>
        </p:spPr>
        <p:txBody>
          <a:bodyPr/>
          <a:lstStyle/>
          <a:p>
            <a:pPr algn="ctr">
              <a:defRPr/>
            </a:pPr>
            <a:r>
              <a:rPr lang="ru-RU" sz="4800" dirty="0" smtClean="0"/>
              <a:t>Лес –</a:t>
            </a:r>
            <a:br>
              <a:rPr lang="ru-RU" sz="4800" dirty="0" smtClean="0"/>
            </a:br>
            <a:r>
              <a:rPr lang="ru-RU" sz="4800" dirty="0" smtClean="0"/>
              <a:t> многоэтажный дом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357688" y="2071688"/>
            <a:ext cx="4572000" cy="4429125"/>
          </a:xfrm>
        </p:spPr>
        <p:txBody>
          <a:bodyPr/>
          <a:lstStyle/>
          <a:p>
            <a:pPr algn="ctr">
              <a:defRPr/>
            </a:pPr>
            <a:r>
              <a:rPr lang="ru-RU" sz="3000" dirty="0" smtClean="0"/>
              <a:t>Крыша  этого дома – самые высокие деревья в лесу, с могучей кроной, защищающий лес от дождя, ветра и палящих лучей солнца.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dirty="0" smtClean="0"/>
              <a:t>(Узнайте, какие деревья самые высокие в лесу)</a:t>
            </a:r>
            <a:endParaRPr lang="ru-RU" sz="2400" dirty="0"/>
          </a:p>
        </p:txBody>
      </p:sp>
      <p:pic>
        <p:nvPicPr>
          <p:cNvPr id="40962" name="Picture 2" descr="C:\Users\1\Desktop\впрезентацию\Нижняя  Кама Фото 047.jpg"/>
          <p:cNvPicPr>
            <a:picLocks noChangeAspect="1" noChangeArrowheads="1"/>
          </p:cNvPicPr>
          <p:nvPr/>
        </p:nvPicPr>
        <p:blipFill>
          <a:blip r:embed="rId2" cstate="print"/>
          <a:srcRect l="17935" b="6521"/>
          <a:stretch>
            <a:fillRect/>
          </a:stretch>
        </p:blipFill>
        <p:spPr bwMode="auto">
          <a:xfrm>
            <a:off x="428596" y="1928802"/>
            <a:ext cx="3643338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60350"/>
            <a:ext cx="8385175" cy="112713"/>
          </a:xfrm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000250"/>
            <a:ext cx="8007350" cy="409575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Четвёртого этажа достигают: берёзы, осины, рябины, тополя.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Третьего этажа - молодые деревца: берёзки, липки, осинки, а ещё кустарники.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88" y="214313"/>
            <a:ext cx="8001000" cy="58578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Кустарники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12293" name="Picture 5" descr="D:\Распечатай\P11300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0"/>
            <a:ext cx="4953000" cy="3714750"/>
          </a:xfrm>
          <a:effectLst>
            <a:softEdge rad="112500"/>
          </a:effectLst>
        </p:spPr>
      </p:pic>
      <p:pic>
        <p:nvPicPr>
          <p:cNvPr id="12294" name="Picture 6" descr="D:\Лайсан\Нижняя  Кама Фото\Нижняя  Кама Фото 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3116"/>
            <a:ext cx="3536163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990600" y="0"/>
            <a:ext cx="7772400" cy="64293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000125" y="2143125"/>
            <a:ext cx="7010400" cy="1000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На втором и первом этажах живут: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57813" y="274638"/>
            <a:ext cx="3328987" cy="2082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cs typeface="Aharoni" pitchFamily="2" charset="-79"/>
              </a:rPr>
              <a:t>Кустарнички</a:t>
            </a:r>
            <a:endParaRPr lang="ru-RU" sz="2800" dirty="0" smtClean="0"/>
          </a:p>
        </p:txBody>
      </p:sp>
      <p:pic>
        <p:nvPicPr>
          <p:cNvPr id="21507" name="Picture 2" descr="C:\Users\1\Desktop\Байкал (ОЛЯ)\МОИ\ТАЙГА\P111085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3408" y="-1"/>
            <a:ext cx="4498591" cy="3714753"/>
          </a:xfrm>
          <a:effectLst>
            <a:softEdge rad="112500"/>
          </a:effectLst>
        </p:spPr>
      </p:pic>
      <p:pic>
        <p:nvPicPr>
          <p:cNvPr id="21508" name="Picture 3" descr="C:\Users\1\Desktop\Байкал (ОЛЯ)\МОИ\ТАЙГА\P111087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071810"/>
            <a:ext cx="4500562" cy="3723608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593</Words>
  <Application>Microsoft Office PowerPoint</Application>
  <PresentationFormat>Экран (4:3)</PresentationFormat>
  <Paragraphs>117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Трава</vt:lpstr>
      <vt:lpstr>Лес – наше богатство</vt:lpstr>
      <vt:lpstr>Презентация PowerPoint</vt:lpstr>
      <vt:lpstr>«Лес – множество деревьев,  растущих на большом пространстве»                                                                                                                                                              Толковый словарь. С.И.Ожегов  </vt:lpstr>
      <vt:lpstr>Леса</vt:lpstr>
      <vt:lpstr>Лес –  многоэтажный дом</vt:lpstr>
      <vt:lpstr>Презентация PowerPoint</vt:lpstr>
      <vt:lpstr>Кустарники         </vt:lpstr>
      <vt:lpstr>Презентация PowerPoint</vt:lpstr>
      <vt:lpstr>Кустарнички</vt:lpstr>
      <vt:lpstr>Грибы</vt:lpstr>
      <vt:lpstr>Презентация PowerPoint</vt:lpstr>
      <vt:lpstr>Лишайники</vt:lpstr>
      <vt:lpstr>  Лишайники</vt:lpstr>
      <vt:lpstr>Конечно  - корни растений, которые являются опорой для деревьев,  а также насосом, который высасывает питательные вещества из почвы  и питает деревья, кустарники, цветы.</vt:lpstr>
      <vt:lpstr>Каждый этаж населяют: насекомые, птицы, звери.  Узнайте о них как можно больше из книг: В.Бианки, М. Пришвина,  К. Паустовского, Э.Шима. </vt:lpstr>
      <vt:lpstr>Соедините начало и  продолжение пословиц</vt:lpstr>
      <vt:lpstr>Презентация PowerPoint</vt:lpstr>
      <vt:lpstr>Пословицы и поговорки </vt:lpstr>
      <vt:lpstr>Презентация PowerPoint</vt:lpstr>
      <vt:lpstr>Правила поведения в лесу</vt:lpstr>
      <vt:lpstr>Презентация PowerPoint</vt:lpstr>
      <vt:lpstr>Помни, что костёр для природы совсем  не безвреден. Под огнём портится почва, сгорает множество животных.  Чтобы кострище вновь покрылось травой,  нужно 5-7 лет, а то и больше.</vt:lpstr>
      <vt:lpstr>Презентация PowerPoint</vt:lpstr>
      <vt:lpstr>Мы кормушки смастерили, Мы столовую открыли. Воробей, снегирь-сосед, Будет вам зимой обед.</vt:lpstr>
      <vt:lpstr>Есть просто храм </vt:lpstr>
      <vt:lpstr> </vt:lpstr>
      <vt:lpstr>Берегите лес!  Это наше богатство!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RePack by Diakov</cp:lastModifiedBy>
  <cp:revision>63</cp:revision>
  <dcterms:created xsi:type="dcterms:W3CDTF">2008-11-22T19:38:50Z</dcterms:created>
  <dcterms:modified xsi:type="dcterms:W3CDTF">2016-09-18T18:52:08Z</dcterms:modified>
</cp:coreProperties>
</file>